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967" y="-2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734" y="1130018"/>
            <a:ext cx="6873716" cy="49174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800" spc="-102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540" y="6157667"/>
            <a:ext cx="5882978" cy="2414016"/>
          </a:xfrm>
        </p:spPr>
        <p:txBody>
          <a:bodyPr>
            <a:normAutofit/>
          </a:bodyPr>
          <a:lstStyle>
            <a:lvl1pPr marL="0" indent="0" algn="l">
              <a:buNone/>
              <a:defRPr sz="2380">
                <a:solidFill>
                  <a:schemeClr val="bg1"/>
                </a:solidFill>
                <a:latin typeface="+mj-lt"/>
              </a:defRPr>
            </a:lvl1pPr>
            <a:lvl2pPr marL="388620" indent="0" algn="ctr">
              <a:buNone/>
              <a:defRPr sz="2380"/>
            </a:lvl2pPr>
            <a:lvl3pPr marL="777240" indent="0" algn="ctr">
              <a:buNone/>
              <a:defRPr sz="2040"/>
            </a:lvl3pPr>
            <a:lvl4pPr marL="1165860" indent="0" algn="ctr">
              <a:buNone/>
              <a:defRPr sz="1700"/>
            </a:lvl4pPr>
            <a:lvl5pPr marL="1554480" indent="0" algn="ctr">
              <a:buNone/>
              <a:defRPr sz="1700"/>
            </a:lvl5pPr>
            <a:lvl6pPr marL="1943100" indent="0" algn="ctr">
              <a:buNone/>
              <a:defRPr sz="1700"/>
            </a:lvl6pPr>
            <a:lvl7pPr marL="2331720" indent="0" algn="ctr">
              <a:buNone/>
              <a:defRPr sz="1700"/>
            </a:lvl7pPr>
            <a:lvl8pPr marL="2720340" indent="0" algn="ctr">
              <a:buNone/>
              <a:defRPr sz="1700"/>
            </a:lvl8pPr>
            <a:lvl9pPr marL="3108960" indent="0" algn="ctr">
              <a:buNone/>
              <a:defRPr sz="17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9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/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/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65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74269" y="1019810"/>
            <a:ext cx="1675924" cy="7040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1848" y="1047752"/>
            <a:ext cx="4930616" cy="79209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/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/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58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91" y="704849"/>
            <a:ext cx="5086409" cy="8022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91" y="2121381"/>
            <a:ext cx="6855500" cy="5523738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b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/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/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8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734" y="1125548"/>
            <a:ext cx="6872745" cy="492191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539" y="6141337"/>
            <a:ext cx="5881764" cy="2414016"/>
          </a:xfrm>
        </p:spPr>
        <p:txBody>
          <a:bodyPr anchor="t">
            <a:normAutofit/>
          </a:bodyPr>
          <a:lstStyle>
            <a:lvl1pPr marL="0" indent="0">
              <a:buNone/>
              <a:defRPr sz="2380">
                <a:solidFill>
                  <a:schemeClr val="tx1"/>
                </a:solidFill>
                <a:latin typeface="+mj-lt"/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/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/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1368" y="2923642"/>
            <a:ext cx="3235262" cy="5525414"/>
          </a:xfrm>
        </p:spPr>
        <p:txBody>
          <a:bodyPr/>
          <a:lstStyle>
            <a:lvl1pPr>
              <a:defRPr sz="1870"/>
            </a:lvl1pPr>
            <a:lvl2pPr>
              <a:defRPr sz="1615"/>
            </a:lvl2pPr>
            <a:lvl3pPr>
              <a:defRPr sz="1445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4077" y="2923642"/>
            <a:ext cx="3235262" cy="5525414"/>
          </a:xfrm>
        </p:spPr>
        <p:txBody>
          <a:bodyPr/>
          <a:lstStyle>
            <a:lvl1pPr>
              <a:defRPr sz="1870"/>
            </a:lvl1pPr>
            <a:lvl2pPr>
              <a:defRPr sz="1615"/>
            </a:lvl2pPr>
            <a:lvl3pPr>
              <a:defRPr sz="1445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/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/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5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368" y="2980267"/>
            <a:ext cx="3235262" cy="106098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368" y="4013020"/>
            <a:ext cx="3235262" cy="4693920"/>
          </a:xfrm>
        </p:spPr>
        <p:txBody>
          <a:bodyPr/>
          <a:lstStyle>
            <a:lvl1pPr>
              <a:defRPr sz="1785"/>
            </a:lvl1pPr>
            <a:lvl2pPr>
              <a:defRPr sz="1530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51363" y="2977286"/>
            <a:ext cx="3235262" cy="1059485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700" b="0" cap="all" baseline="0">
                <a:latin typeface="+mj-lt"/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51363" y="4009949"/>
            <a:ext cx="3235262" cy="4693920"/>
          </a:xfrm>
        </p:spPr>
        <p:txBody>
          <a:bodyPr/>
          <a:lstStyle>
            <a:lvl1pPr>
              <a:defRPr sz="1785"/>
            </a:lvl1pPr>
            <a:lvl2pPr>
              <a:defRPr sz="1530"/>
            </a:lvl2pPr>
            <a:lvl3pPr>
              <a:defRPr sz="1360"/>
            </a:lvl3pPr>
            <a:lvl4pPr>
              <a:defRPr sz="1190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/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/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/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/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4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/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/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9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57750" y="0"/>
            <a:ext cx="2914650" cy="10058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266645" y="795347"/>
            <a:ext cx="2156841" cy="281635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6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117600"/>
            <a:ext cx="3886200" cy="6705600"/>
          </a:xfrm>
        </p:spPr>
        <p:txBody>
          <a:bodyPr/>
          <a:lstStyle>
            <a:lvl1pPr>
              <a:defRPr sz="1870"/>
            </a:lvl1pPr>
            <a:lvl2pPr>
              <a:defRPr sz="1615"/>
            </a:lvl2pPr>
            <a:lvl3pPr>
              <a:defRPr sz="1445"/>
            </a:lvl3pPr>
            <a:lvl4pPr>
              <a:defRPr sz="1275"/>
            </a:lvl4pPr>
            <a:lvl5pPr>
              <a:defRPr sz="1190"/>
            </a:lvl5pPr>
            <a:lvl6pPr>
              <a:defRPr sz="1190"/>
            </a:lvl6pPr>
            <a:lvl7pPr>
              <a:defRPr sz="1190"/>
            </a:lvl7pPr>
            <a:lvl8pPr>
              <a:defRPr sz="1190"/>
            </a:lvl8pPr>
            <a:lvl9pPr>
              <a:defRPr sz="11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5939" y="3683993"/>
            <a:ext cx="2166557" cy="4586248"/>
          </a:xfrm>
        </p:spPr>
        <p:txBody>
          <a:bodyPr>
            <a:normAutofit/>
          </a:bodyPr>
          <a:lstStyle>
            <a:lvl1pPr marL="0" marR="0" indent="0" algn="l" defTabSz="777240" rtl="0" eaLnBrk="1" fontAlgn="auto" latinLnBrk="0" hangingPunct="1">
              <a:lnSpc>
                <a:spcPct val="100000"/>
              </a:lnSpc>
              <a:spcBef>
                <a:spcPts val="102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75">
                <a:solidFill>
                  <a:srgbClr val="404040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marL="0" marR="0" lvl="0" indent="0" algn="l" defTabSz="777240" rtl="0" eaLnBrk="1" fontAlgn="auto" latinLnBrk="0" hangingPunct="1">
              <a:lnSpc>
                <a:spcPct val="100000"/>
              </a:lnSpc>
              <a:spcBef>
                <a:spcPts val="11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/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9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880" y="7947380"/>
            <a:ext cx="6872745" cy="899482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38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7772400" cy="7818730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80"/>
              </a:spcBef>
              <a:buNone/>
              <a:defRPr sz="2720">
                <a:solidFill>
                  <a:srgbClr val="4D4D4D"/>
                </a:solidFill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1368" y="8667611"/>
            <a:ext cx="5883707" cy="78232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20"/>
              </a:spcBef>
              <a:buNone/>
              <a:defRPr sz="1190">
                <a:solidFill>
                  <a:srgbClr val="262626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7198" y="9404922"/>
            <a:ext cx="2623185" cy="33528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C89DA7E4-057C-4AFC-80CB-99340EC3665D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560014" y="8550299"/>
            <a:ext cx="1865376" cy="13985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87CB3CD-5BF3-4396-87A5-555B1F22C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0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144DD7C-ABFB-7799-BD9E-AFA45E4D47A9}"/>
              </a:ext>
            </a:extLst>
          </p:cNvPr>
          <p:cNvSpPr/>
          <p:nvPr userDrawn="1"/>
        </p:nvSpPr>
        <p:spPr>
          <a:xfrm>
            <a:off x="0" y="242995"/>
            <a:ext cx="7772400" cy="1514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8982" y="732648"/>
            <a:ext cx="4604775" cy="738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611" y="2045739"/>
            <a:ext cx="6855500" cy="5523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298" y="9527915"/>
            <a:ext cx="3206115" cy="335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7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latin typeface="adobe-garamond-pro"/>
              </a:rPr>
              <a:t>Bethel Hills </a:t>
            </a:r>
          </a:p>
          <a:p>
            <a:r>
              <a:rPr lang="en-US" dirty="0">
                <a:latin typeface="adobe-garamond-pro"/>
              </a:rPr>
              <a:t>10450 </a:t>
            </a:r>
            <a:r>
              <a:rPr lang="en-US" dirty="0" err="1">
                <a:latin typeface="adobe-garamond-pro"/>
              </a:rPr>
              <a:t>Voelkerding</a:t>
            </a:r>
            <a:r>
              <a:rPr lang="en-US" dirty="0">
                <a:latin typeface="adobe-garamond-pro"/>
              </a:rPr>
              <a:t> Road Marthasville, MO 63357</a:t>
            </a:r>
          </a:p>
          <a:p>
            <a:r>
              <a:rPr lang="en-US" dirty="0">
                <a:latin typeface="adobe-garamond-pro"/>
              </a:rPr>
              <a:t>(636) 242-2072</a:t>
            </a:r>
          </a:p>
          <a:p>
            <a:r>
              <a:rPr lang="en-US" dirty="0">
                <a:latin typeface="adobe-garamond-pro"/>
              </a:rPr>
              <a:t>501(c)(3) Missouri nonprofit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FB07F3-9263-81A0-237A-E1A1EB6F46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18996" b="20846"/>
          <a:stretch/>
        </p:blipFill>
        <p:spPr>
          <a:xfrm>
            <a:off x="4885673" y="361630"/>
            <a:ext cx="2643840" cy="127720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818D9AB-3BB0-28ED-1CAE-0BA753F7D75D}"/>
              </a:ext>
            </a:extLst>
          </p:cNvPr>
          <p:cNvSpPr/>
          <p:nvPr userDrawn="1"/>
        </p:nvSpPr>
        <p:spPr>
          <a:xfrm>
            <a:off x="0" y="212271"/>
            <a:ext cx="7772400" cy="92529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C1A4C6F-AAB7-B8BD-8DBF-77620ECE6C77}"/>
              </a:ext>
            </a:extLst>
          </p:cNvPr>
          <p:cNvSpPr/>
          <p:nvPr userDrawn="1"/>
        </p:nvSpPr>
        <p:spPr>
          <a:xfrm>
            <a:off x="0" y="1695080"/>
            <a:ext cx="7772400" cy="92529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4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4080" kern="1200" spc="-102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724" indent="-77724" algn="l" defTabSz="777240" rtl="0" eaLnBrk="1" latinLnBrk="0" hangingPunct="1">
        <a:lnSpc>
          <a:spcPct val="85000"/>
        </a:lnSpc>
        <a:spcBef>
          <a:spcPts val="1105"/>
        </a:spcBef>
        <a:buFont typeface="Arial" pitchFamily="34" charset="0"/>
        <a:buChar char=" "/>
        <a:defRPr sz="2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33172" indent="-291465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20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66344" indent="-466344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7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99516" indent="-699516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932688" indent="-932688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020000" indent="-194310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190000" indent="-194310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360000" indent="-194310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530000" indent="-194310" algn="l" defTabSz="777240" rtl="0" eaLnBrk="1" latinLnBrk="0" hangingPunct="1">
        <a:lnSpc>
          <a:spcPct val="85000"/>
        </a:lnSpc>
        <a:spcBef>
          <a:spcPts val="510"/>
        </a:spcBef>
        <a:buFont typeface="Arial" pitchFamily="34" charset="0"/>
        <a:buChar char=" "/>
        <a:defRPr sz="153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F82BD3-35F9-82FC-4437-223FBF4BA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491" y="549206"/>
            <a:ext cx="5086409" cy="802263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kern="100" dirty="0">
                <a:effectLst/>
              </a:rPr>
              <a:t>FUND-A NEED 2024</a:t>
            </a:r>
            <a:endParaRPr lang="en-US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2AA1F12-3A44-4B35-5F8F-D1AE49259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1984075"/>
            <a:ext cx="7112938" cy="7782495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adobe-garamond-pro"/>
              </a:rPr>
              <a:t>As a housing provider, we always have construction, renovation and maintenance projects. </a:t>
            </a:r>
            <a:r>
              <a:rPr lang="en-US" sz="1600" b="1" dirty="0">
                <a:solidFill>
                  <a:srgbClr val="000000"/>
                </a:solidFill>
                <a:latin typeface="adobe-garamond-pro"/>
              </a:rPr>
              <a:t>We appreciate your 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adobe-garamond-pro"/>
              </a:rPr>
              <a:t>support of our beautiful, growing and accessible community! Key projects for 2024 are highlighted below. 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Private donations still needed to complete Villa 5 $250,000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HVAC gymnasium $100,000 x 2 units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New metal roof for gymnasium $100,000 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Funding for reconstruction of the dam that supports the pond. $80,000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HVAC community center $10,000 x 2 units + $50,000 for the 40-ton unit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Furnishings for community room in Villa 5 $4,000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Walkway lighting between all buildings $3,000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Awning entry for Villa 4 – Main level $2,000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Awning entry for gymnasium $2,000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Covered entry for Villa 4 apartment – Lower level. $2,000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Install electric in gazebo $5,000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72” TV for community room in Villa 5 $1,000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Handicap railings at chapel entry $1,000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Rotor Tiller for garden and lawn seeding $800</a:t>
            </a:r>
          </a:p>
          <a:p>
            <a:pPr marL="208026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2 in-ground grills $500</a:t>
            </a:r>
          </a:p>
          <a:p>
            <a:pPr marL="208026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  <a:effectLst/>
              </a:rPr>
              <a:t>Fish for the pond $500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600" b="1" kern="100" dirty="0">
                <a:solidFill>
                  <a:schemeClr val="tx1"/>
                </a:solidFill>
              </a:rPr>
              <a:t>Other needs include a commercial grade wheelbarrow, commercial grade vacuum cleaner, infrared heater, microwave ovens and more. 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adobe-garamond-pro"/>
              </a:rPr>
              <a:t>We invite you to schedule a tour to see the need firsthand by calling (636) 242-2072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 b="1" kern="100" dirty="0">
              <a:solidFill>
                <a:schemeClr val="tx1"/>
              </a:solidFill>
              <a:effectLst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kern="100" dirty="0">
                <a:solidFill>
                  <a:schemeClr val="tx1"/>
                </a:solidFill>
                <a:effectLst/>
              </a:rPr>
              <a:t> 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210420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870</TotalTime>
  <Words>219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adobe-garamond-pro</vt:lpstr>
      <vt:lpstr>Arial</vt:lpstr>
      <vt:lpstr>Calibri</vt:lpstr>
      <vt:lpstr>Calibri Light</vt:lpstr>
      <vt:lpstr>Wingdings</vt:lpstr>
      <vt:lpstr>Metropolitan</vt:lpstr>
      <vt:lpstr>FUND-A NEED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FUND-A NEED 2024</dc:title>
  <dc:creator>Joanna Jones-Raymond</dc:creator>
  <cp:lastModifiedBy>Joanna Jones-Raymond</cp:lastModifiedBy>
  <cp:revision>5</cp:revision>
  <dcterms:created xsi:type="dcterms:W3CDTF">2023-10-17T15:53:03Z</dcterms:created>
  <dcterms:modified xsi:type="dcterms:W3CDTF">2024-01-31T21:08:41Z</dcterms:modified>
</cp:coreProperties>
</file>